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484" autoAdjust="0"/>
    <p:restoredTop sz="94660"/>
  </p:normalViewPr>
  <p:slideViewPr>
    <p:cSldViewPr>
      <p:cViewPr varScale="1">
        <p:scale>
          <a:sx n="55" d="100"/>
          <a:sy n="55" d="100"/>
        </p:scale>
        <p:origin x="-922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American Family size</a:t>
            </a:r>
            <a:endParaRPr lang="en-US" dirty="0"/>
          </a:p>
        </c:rich>
      </c:tx>
      <c:layout>
        <c:manualLayout>
          <c:xMode val="edge"/>
          <c:yMode val="edge"/>
          <c:x val="0.22000368375005758"/>
          <c:y val="1.1224133123521584E-2"/>
        </c:manualLayout>
      </c:layout>
    </c:title>
    <c:plotArea>
      <c:layout>
        <c:manualLayout>
          <c:layoutTarget val="inner"/>
          <c:xMode val="edge"/>
          <c:yMode val="edge"/>
          <c:x val="5.4467698116682783E-2"/>
          <c:y val="0.1366328307661443"/>
          <c:w val="0.52380715568448677"/>
          <c:h val="0.73118643064170663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marker>
            <c:symbol val="none"/>
          </c:marker>
          <c:cat>
            <c:numRef>
              <c:f>Sheet1!$A$2:$A$3</c:f>
              <c:numCache>
                <c:formatCode>General</c:formatCode>
                <c:ptCount val="2"/>
                <c:pt idx="0">
                  <c:v>1900</c:v>
                </c:pt>
                <c:pt idx="1">
                  <c:v>2000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5.7</c:v>
                </c:pt>
                <c:pt idx="1">
                  <c:v>2.59</c:v>
                </c:pt>
              </c:numCache>
            </c:numRef>
          </c:val>
        </c:ser>
        <c:marker val="1"/>
        <c:axId val="30221056"/>
        <c:axId val="32377088"/>
      </c:lineChart>
      <c:catAx>
        <c:axId val="30221056"/>
        <c:scaling>
          <c:orientation val="minMax"/>
        </c:scaling>
        <c:axPos val="b"/>
        <c:numFmt formatCode="General" sourceLinked="1"/>
        <c:tickLblPos val="nextTo"/>
        <c:crossAx val="32377088"/>
        <c:crosses val="autoZero"/>
        <c:auto val="1"/>
        <c:lblAlgn val="ctr"/>
        <c:lblOffset val="100"/>
      </c:catAx>
      <c:valAx>
        <c:axId val="32377088"/>
        <c:scaling>
          <c:orientation val="minMax"/>
          <c:min val="2"/>
        </c:scaling>
        <c:axPos val="l"/>
        <c:majorGridlines/>
        <c:numFmt formatCode="General" sourceLinked="1"/>
        <c:tickLblPos val="nextTo"/>
        <c:crossAx val="30221056"/>
        <c:crosses val="autoZero"/>
        <c:crossBetween val="between"/>
      </c:valAx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Women</a:t>
            </a:r>
            <a:r>
              <a:rPr lang="en-US" baseline="0" dirty="0" smtClean="0"/>
              <a:t> Workforce</a:t>
            </a:r>
            <a:endParaRPr lang="en-US" dirty="0"/>
          </a:p>
        </c:rich>
      </c:tx>
      <c:layout/>
    </c:title>
    <c:plotArea>
      <c:layout/>
      <c:barChart>
        <c:barDir val="col"/>
        <c:grouping val="stacke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cat>
            <c:numRef>
              <c:f>Sheet1!$A$2:$A$3</c:f>
              <c:numCache>
                <c:formatCode>General</c:formatCode>
                <c:ptCount val="2"/>
                <c:pt idx="0">
                  <c:v>1900</c:v>
                </c:pt>
                <c:pt idx="1">
                  <c:v>2000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0</c:v>
                </c:pt>
                <c:pt idx="1">
                  <c:v>0.73</c:v>
                </c:pt>
              </c:numCache>
            </c:numRef>
          </c:val>
        </c:ser>
        <c:overlap val="100"/>
        <c:axId val="28785664"/>
        <c:axId val="28821376"/>
      </c:barChart>
      <c:catAx>
        <c:axId val="28785664"/>
        <c:scaling>
          <c:orientation val="minMax"/>
        </c:scaling>
        <c:axPos val="b"/>
        <c:numFmt formatCode="General" sourceLinked="1"/>
        <c:tickLblPos val="nextTo"/>
        <c:crossAx val="28821376"/>
        <c:crosses val="autoZero"/>
        <c:auto val="1"/>
        <c:lblAlgn val="ctr"/>
        <c:lblOffset val="100"/>
      </c:catAx>
      <c:valAx>
        <c:axId val="28821376"/>
        <c:scaling>
          <c:orientation val="minMax"/>
        </c:scaling>
        <c:axPos val="l"/>
        <c:majorGridlines/>
        <c:numFmt formatCode="0.00%" sourceLinked="0"/>
        <c:tickLblPos val="nextTo"/>
        <c:crossAx val="28785664"/>
        <c:crosses val="autoZero"/>
        <c:crossBetween val="between"/>
      </c:valAx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layout/>
    </c:title>
    <c:plotArea>
      <c:layout/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Divorces Granted</c:v>
                </c:pt>
              </c:strCache>
            </c:strRef>
          </c:tx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1980</c:v>
                </c:pt>
                <c:pt idx="1">
                  <c:v>1990</c:v>
                </c:pt>
                <c:pt idx="2">
                  <c:v>2000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1189000</c:v>
                </c:pt>
                <c:pt idx="1">
                  <c:v>1182000</c:v>
                </c:pt>
                <c:pt idx="2">
                  <c:v>1163000</c:v>
                </c:pt>
              </c:numCache>
            </c:numRef>
          </c:val>
        </c:ser>
        <c:marker val="1"/>
        <c:axId val="30236032"/>
        <c:axId val="28820992"/>
      </c:lineChart>
      <c:catAx>
        <c:axId val="30236032"/>
        <c:scaling>
          <c:orientation val="minMax"/>
        </c:scaling>
        <c:axPos val="b"/>
        <c:numFmt formatCode="General" sourceLinked="1"/>
        <c:tickLblPos val="nextTo"/>
        <c:crossAx val="28820992"/>
        <c:crosses val="autoZero"/>
        <c:auto val="1"/>
        <c:lblAlgn val="ctr"/>
        <c:lblOffset val="100"/>
      </c:catAx>
      <c:valAx>
        <c:axId val="28820992"/>
        <c:scaling>
          <c:orientation val="minMax"/>
          <c:max val="1190000.0000000002"/>
          <c:min val="1160000.0000000002"/>
        </c:scaling>
        <c:axPos val="l"/>
        <c:majorGridlines/>
        <c:numFmt formatCode="#,##0.00" sourceLinked="0"/>
        <c:tickLblPos val="nextTo"/>
        <c:crossAx val="30236032"/>
        <c:crosses val="autoZero"/>
        <c:crossBetween val="between"/>
        <c:majorUnit val="10000"/>
      </c:valAx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Average Household Size</a:t>
            </a:r>
            <a:endParaRPr lang="en-US" dirty="0"/>
          </a:p>
        </c:rich>
      </c:tx>
      <c:layout/>
    </c:title>
    <c:plotArea>
      <c:layout/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1980</c:v>
                </c:pt>
                <c:pt idx="1">
                  <c:v>1990</c:v>
                </c:pt>
                <c:pt idx="2">
                  <c:v>2000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2.76</c:v>
                </c:pt>
                <c:pt idx="1">
                  <c:v>2.63</c:v>
                </c:pt>
                <c:pt idx="2">
                  <c:v>2.59</c:v>
                </c:pt>
              </c:numCache>
            </c:numRef>
          </c:val>
        </c:ser>
        <c:marker val="1"/>
        <c:axId val="31722112"/>
        <c:axId val="31777920"/>
      </c:lineChart>
      <c:catAx>
        <c:axId val="31722112"/>
        <c:scaling>
          <c:orientation val="minMax"/>
        </c:scaling>
        <c:axPos val="b"/>
        <c:numFmt formatCode="General" sourceLinked="1"/>
        <c:tickLblPos val="nextTo"/>
        <c:crossAx val="31777920"/>
        <c:crosses val="autoZero"/>
        <c:auto val="1"/>
        <c:lblAlgn val="ctr"/>
        <c:lblOffset val="100"/>
      </c:catAx>
      <c:valAx>
        <c:axId val="31777920"/>
        <c:scaling>
          <c:orientation val="minMax"/>
          <c:min val="2.57"/>
        </c:scaling>
        <c:axPos val="l"/>
        <c:majorGridlines/>
        <c:numFmt formatCode="General" sourceLinked="1"/>
        <c:tickLblPos val="nextTo"/>
        <c:crossAx val="31722112"/>
        <c:crosses val="autoZero"/>
        <c:crossBetween val="between"/>
        <c:majorUnit val="0.05"/>
      </c:valAx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Living together</a:t>
            </a:r>
            <a:endParaRPr lang="en-US" dirty="0"/>
          </a:p>
        </c:rich>
      </c:tx>
      <c:layout/>
    </c:title>
    <c:plotArea>
      <c:layout/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1980</c:v>
                </c:pt>
                <c:pt idx="1">
                  <c:v>1990</c:v>
                </c:pt>
                <c:pt idx="2">
                  <c:v>2000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1589000</c:v>
                </c:pt>
                <c:pt idx="1">
                  <c:v>2856000</c:v>
                </c:pt>
                <c:pt idx="2">
                  <c:v>4736000</c:v>
                </c:pt>
              </c:numCache>
            </c:numRef>
          </c:val>
        </c:ser>
        <c:marker val="1"/>
        <c:axId val="30481408"/>
        <c:axId val="30499584"/>
      </c:lineChart>
      <c:catAx>
        <c:axId val="30481408"/>
        <c:scaling>
          <c:orientation val="minMax"/>
        </c:scaling>
        <c:axPos val="b"/>
        <c:numFmt formatCode="General" sourceLinked="1"/>
        <c:tickLblPos val="nextTo"/>
        <c:crossAx val="30499584"/>
        <c:crosses val="autoZero"/>
        <c:auto val="1"/>
        <c:lblAlgn val="ctr"/>
        <c:lblOffset val="100"/>
      </c:catAx>
      <c:valAx>
        <c:axId val="30499584"/>
        <c:scaling>
          <c:orientation val="minMax"/>
          <c:min val="1000000"/>
        </c:scaling>
        <c:axPos val="l"/>
        <c:majorGridlines/>
        <c:numFmt formatCode="General" sourceLinked="1"/>
        <c:tickLblPos val="nextTo"/>
        <c:crossAx val="30481408"/>
        <c:crosses val="autoZero"/>
        <c:crossBetween val="between"/>
        <c:majorUnit val="1000000"/>
      </c:valAx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With</a:t>
            </a:r>
            <a:r>
              <a:rPr lang="en-US" baseline="0" dirty="0" smtClean="0"/>
              <a:t> Children</a:t>
            </a:r>
            <a:endParaRPr lang="en-US" dirty="0"/>
          </a:p>
        </c:rich>
      </c:tx>
      <c:layout/>
    </c:title>
    <c:plotArea>
      <c:layout/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1980</c:v>
                </c:pt>
                <c:pt idx="1">
                  <c:v>1990</c:v>
                </c:pt>
                <c:pt idx="2">
                  <c:v>2000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431000</c:v>
                </c:pt>
                <c:pt idx="1">
                  <c:v>891000</c:v>
                </c:pt>
                <c:pt idx="2">
                  <c:v>1675000</c:v>
                </c:pt>
              </c:numCache>
            </c:numRef>
          </c:val>
        </c:ser>
        <c:marker val="1"/>
        <c:axId val="32391168"/>
        <c:axId val="32759808"/>
      </c:lineChart>
      <c:catAx>
        <c:axId val="32391168"/>
        <c:scaling>
          <c:orientation val="minMax"/>
        </c:scaling>
        <c:axPos val="b"/>
        <c:numFmt formatCode="General" sourceLinked="1"/>
        <c:tickLblPos val="nextTo"/>
        <c:crossAx val="32759808"/>
        <c:crosses val="autoZero"/>
        <c:auto val="1"/>
        <c:lblAlgn val="ctr"/>
        <c:lblOffset val="100"/>
      </c:catAx>
      <c:valAx>
        <c:axId val="32759808"/>
        <c:scaling>
          <c:orientation val="minMax"/>
          <c:max val="1700000"/>
          <c:min val="400000"/>
        </c:scaling>
        <c:axPos val="l"/>
        <c:majorGridlines/>
        <c:numFmt formatCode="General" sourceLinked="1"/>
        <c:tickLblPos val="nextTo"/>
        <c:crossAx val="32391168"/>
        <c:crosses val="autoZero"/>
        <c:crossBetween val="between"/>
        <c:majorUnit val="400000"/>
      </c:valAx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97108-49DF-4BD1-B391-07BAB7EC2BDF}" type="datetimeFigureOut">
              <a:rPr lang="en-US" smtClean="0"/>
              <a:pPr/>
              <a:t>11/13/2007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71A267E4-2B97-4944-9838-DD6B5C8DD6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97108-49DF-4BD1-B391-07BAB7EC2BDF}" type="datetimeFigureOut">
              <a:rPr lang="en-US" smtClean="0"/>
              <a:pPr/>
              <a:t>11/13/2007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67E4-2B97-4944-9838-DD6B5C8DD6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97108-49DF-4BD1-B391-07BAB7EC2BDF}" type="datetimeFigureOut">
              <a:rPr lang="en-US" smtClean="0"/>
              <a:pPr/>
              <a:t>11/13/2007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67E4-2B97-4944-9838-DD6B5C8DD6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97108-49DF-4BD1-B391-07BAB7EC2BDF}" type="datetimeFigureOut">
              <a:rPr lang="en-US" smtClean="0"/>
              <a:pPr/>
              <a:t>11/13/2007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71A267E4-2B97-4944-9838-DD6B5C8DD6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97108-49DF-4BD1-B391-07BAB7EC2BDF}" type="datetimeFigureOut">
              <a:rPr lang="en-US" smtClean="0"/>
              <a:pPr/>
              <a:t>11/13/2007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67E4-2B97-4944-9838-DD6B5C8DD6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97108-49DF-4BD1-B391-07BAB7EC2BDF}" type="datetimeFigureOut">
              <a:rPr lang="en-US" smtClean="0"/>
              <a:pPr/>
              <a:t>11/13/2007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67E4-2B97-4944-9838-DD6B5C8DD6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97108-49DF-4BD1-B391-07BAB7EC2BDF}" type="datetimeFigureOut">
              <a:rPr lang="en-US" smtClean="0"/>
              <a:pPr/>
              <a:t>11/13/2007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71A267E4-2B97-4944-9838-DD6B5C8DD6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97108-49DF-4BD1-B391-07BAB7EC2BDF}" type="datetimeFigureOut">
              <a:rPr lang="en-US" smtClean="0"/>
              <a:pPr/>
              <a:t>11/13/2007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67E4-2B97-4944-9838-DD6B5C8DD6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97108-49DF-4BD1-B391-07BAB7EC2BDF}" type="datetimeFigureOut">
              <a:rPr lang="en-US" smtClean="0"/>
              <a:pPr/>
              <a:t>11/13/2007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67E4-2B97-4944-9838-DD6B5C8DD6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97108-49DF-4BD1-B391-07BAB7EC2BDF}" type="datetimeFigureOut">
              <a:rPr lang="en-US" smtClean="0"/>
              <a:pPr/>
              <a:t>11/13/2007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67E4-2B97-4944-9838-DD6B5C8DD6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97108-49DF-4BD1-B391-07BAB7EC2BDF}" type="datetimeFigureOut">
              <a:rPr lang="en-US" smtClean="0"/>
              <a:pPr/>
              <a:t>11/13/2007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67E4-2B97-4944-9838-DD6B5C8DD6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28A97108-49DF-4BD1-B391-07BAB7EC2BDF}" type="datetimeFigureOut">
              <a:rPr lang="en-US" smtClean="0"/>
              <a:pPr/>
              <a:t>11/13/2007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71A267E4-2B97-4944-9838-DD6B5C8DD6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vorcereform.org/StateRateChart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696200" cy="1831975"/>
          </a:xfrm>
        </p:spPr>
        <p:txBody>
          <a:bodyPr>
            <a:normAutofit/>
          </a:bodyPr>
          <a:lstStyle/>
          <a:p>
            <a:r>
              <a:rPr lang="en-US" dirty="0" smtClean="0"/>
              <a:t>Law </a:t>
            </a:r>
            <a:br>
              <a:rPr lang="en-US" dirty="0" smtClean="0"/>
            </a:br>
            <a:r>
              <a:rPr lang="en-US" sz="3000" dirty="0" smtClean="0"/>
              <a:t>and the </a:t>
            </a:r>
            <a:br>
              <a:rPr lang="en-US" sz="3000" dirty="0" smtClean="0"/>
            </a:br>
            <a:r>
              <a:rPr lang="en-US" dirty="0" smtClean="0"/>
              <a:t>American Family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y Jim Brendlinger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67000" y="381000"/>
            <a:ext cx="3476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Chapter 30</a:t>
            </a:r>
            <a:endParaRPr lang="en-US" sz="54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in American families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1524000"/>
          <a:ext cx="43434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/>
        </p:nvGraphicFramePr>
        <p:xfrm>
          <a:off x="4800600" y="1600200"/>
          <a:ext cx="419100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Unmarried couples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1600200"/>
          <a:ext cx="44958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/>
        </p:nvGraphicFramePr>
        <p:xfrm>
          <a:off x="4724400" y="1600200"/>
          <a:ext cx="4419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 law…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2"/>
            <a:ext cx="8686800" cy="4694238"/>
          </a:xfrm>
        </p:spPr>
        <p:txBody>
          <a:bodyPr>
            <a:normAutofit/>
          </a:bodyPr>
          <a:lstStyle/>
          <a:p>
            <a:r>
              <a:rPr lang="en-US" dirty="0" smtClean="0"/>
              <a:t>Anti-miscegenation laws:  some states still had them in place in the 1960s</a:t>
            </a:r>
          </a:p>
          <a:p>
            <a:pPr lvl="1"/>
            <a:r>
              <a:rPr lang="en-US" dirty="0" smtClean="0"/>
              <a:t>Prohibits marriage between persons of different races</a:t>
            </a:r>
          </a:p>
          <a:p>
            <a:r>
              <a:rPr lang="en-US" dirty="0" smtClean="0"/>
              <a:t>1967 </a:t>
            </a:r>
            <a:r>
              <a:rPr lang="en-US" i="1" dirty="0" smtClean="0"/>
              <a:t>Loving v. Virginia</a:t>
            </a:r>
          </a:p>
          <a:p>
            <a:pPr lvl="1"/>
            <a:r>
              <a:rPr lang="en-US" dirty="0" smtClean="0"/>
              <a:t>S.C. decided against Virginia unconstitutionally prohibiting interracial marriage</a:t>
            </a:r>
          </a:p>
          <a:p>
            <a:r>
              <a:rPr lang="en-US" dirty="0" smtClean="0"/>
              <a:t>Canada has granted same-sex couples the right to marry (est. 2003)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2"/>
            <a:ext cx="8686800" cy="50752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Vermont Supreme court passes legislation, after deciding that denying gays to marry violated the state’s constitution.</a:t>
            </a:r>
          </a:p>
          <a:p>
            <a:r>
              <a:rPr lang="en-US" dirty="0" smtClean="0"/>
              <a:t>The bill authorized “civil unions” </a:t>
            </a:r>
          </a:p>
          <a:p>
            <a:pPr lvl="1"/>
            <a:r>
              <a:rPr lang="en-US" dirty="0" smtClean="0"/>
              <a:t>Not the same as legal marriage, offer same-sex couples similar protections, responsibilities, and benefits</a:t>
            </a:r>
          </a:p>
          <a:p>
            <a:r>
              <a:rPr lang="en-US" i="1" dirty="0" smtClean="0"/>
              <a:t>Defense of Marriage Act (DOMA) </a:t>
            </a:r>
            <a:r>
              <a:rPr lang="en-US" dirty="0" smtClean="0"/>
              <a:t>passed in 1996: declares that states do not have to recognize the same-sex unions created in other states</a:t>
            </a:r>
          </a:p>
          <a:p>
            <a:r>
              <a:rPr lang="en-US" dirty="0" smtClean="0"/>
              <a:t>As of 2003, at least 37 states versions of DOMA…</a:t>
            </a:r>
          </a:p>
          <a:p>
            <a:pPr>
              <a:buNone/>
            </a:pPr>
            <a:r>
              <a:rPr lang="en-US" i="1" dirty="0" smtClean="0"/>
              <a:t>l</a:t>
            </a:r>
            <a:r>
              <a:rPr lang="en-US" i="1" dirty="0" smtClean="0"/>
              <a:t>egal experts say this issue will come before the S.C.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Law from birth to death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birth:</a:t>
            </a:r>
          </a:p>
          <a:p>
            <a:pPr lvl="1"/>
            <a:r>
              <a:rPr lang="en-US" dirty="0" smtClean="0"/>
              <a:t>Social Security Number</a:t>
            </a:r>
          </a:p>
          <a:p>
            <a:pPr lvl="1"/>
            <a:r>
              <a:rPr lang="en-US" dirty="0" smtClean="0"/>
              <a:t>Birth Certificate issued by the state</a:t>
            </a:r>
          </a:p>
          <a:p>
            <a:pPr lvl="1"/>
            <a:r>
              <a:rPr lang="en-US" dirty="0" smtClean="0"/>
              <a:t>Immunization shots required</a:t>
            </a:r>
          </a:p>
          <a:p>
            <a:pPr lvl="1"/>
            <a:r>
              <a:rPr lang="en-US" dirty="0" smtClean="0"/>
              <a:t>Schooling required, or proof</a:t>
            </a:r>
          </a:p>
          <a:p>
            <a:pPr lvl="1">
              <a:buNone/>
            </a:pPr>
            <a:r>
              <a:rPr lang="en-US" dirty="0" smtClean="0"/>
              <a:t>of homeschooling</a:t>
            </a:r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4" name="Picture 3" descr="Untitled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600" y="2514600"/>
            <a:ext cx="3813056" cy="41879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Responsibilities of parents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2"/>
            <a:ext cx="8686800" cy="5075238"/>
          </a:xfrm>
        </p:spPr>
        <p:txBody>
          <a:bodyPr>
            <a:normAutofit/>
          </a:bodyPr>
          <a:lstStyle/>
          <a:p>
            <a:r>
              <a:rPr lang="en-US" dirty="0" smtClean="0"/>
              <a:t>Parents are entitled to tax deductions for each dependant child</a:t>
            </a:r>
          </a:p>
          <a:p>
            <a:r>
              <a:rPr lang="en-US" dirty="0" smtClean="0"/>
              <a:t>Must provide basic necessities</a:t>
            </a:r>
          </a:p>
          <a:p>
            <a:r>
              <a:rPr lang="en-US" dirty="0" smtClean="0"/>
              <a:t>The Family and Medical Leave Act: allows employees time off from work to care for new babies </a:t>
            </a:r>
            <a:r>
              <a:rPr lang="en-US" i="1" dirty="0" smtClean="0"/>
              <a:t>or</a:t>
            </a:r>
            <a:r>
              <a:rPr lang="en-US" dirty="0" smtClean="0"/>
              <a:t> sick relatives</a:t>
            </a:r>
          </a:p>
          <a:p>
            <a:r>
              <a:rPr lang="en-US" dirty="0" smtClean="0"/>
              <a:t>Law also governs permissible parental discipline, adoption, </a:t>
            </a:r>
            <a:r>
              <a:rPr lang="en-US" dirty="0" smtClean="0"/>
              <a:t>alimony, </a:t>
            </a:r>
            <a:r>
              <a:rPr lang="en-US" dirty="0" smtClean="0"/>
              <a:t>child care, custody, divorce, and support.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will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686800" cy="58372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… a document that explains how a person wants his or her property distributed after death</a:t>
            </a:r>
          </a:p>
          <a:p>
            <a:r>
              <a:rPr lang="en-US" dirty="0" smtClean="0"/>
              <a:t>State laws determine who receives your estate if you die without a will, generally a portion goes to your spouse, remainder may go to children, parents, grandchildren, or siblings.</a:t>
            </a:r>
          </a:p>
          <a:p>
            <a:r>
              <a:rPr lang="en-US" dirty="0" smtClean="0"/>
              <a:t>You cannot legally make a will until you reach 18 or 21, depending on the state.  </a:t>
            </a:r>
          </a:p>
          <a:p>
            <a:r>
              <a:rPr lang="en-US" dirty="0" smtClean="0"/>
              <a:t>Yet, some states allow persons as young as 14 to make a will.</a:t>
            </a:r>
          </a:p>
          <a:p>
            <a:r>
              <a:rPr lang="en-US" dirty="0" smtClean="0"/>
              <a:t>A minor’s property goes to their parents or legal guardians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30.1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Jacob, age 60, owns a house, a car, and other property.  He is married with two children, ages 28 and 25.  He dies without a will.</a:t>
            </a:r>
          </a:p>
          <a:p>
            <a:pPr lvl="1"/>
            <a:r>
              <a:rPr lang="en-US" dirty="0" smtClean="0"/>
              <a:t>Who will inherit his property???</a:t>
            </a:r>
          </a:p>
          <a:p>
            <a:r>
              <a:rPr lang="en-US" dirty="0" smtClean="0"/>
              <a:t>Sabrina, age 18, single, and has no children also dies without a will.  She </a:t>
            </a:r>
            <a:r>
              <a:rPr lang="en-US" dirty="0" smtClean="0"/>
              <a:t>has </a:t>
            </a:r>
            <a:r>
              <a:rPr lang="en-US" dirty="0" smtClean="0"/>
              <a:t>beautiful clothes and a car.  </a:t>
            </a:r>
          </a:p>
          <a:p>
            <a:pPr lvl="1"/>
            <a:r>
              <a:rPr lang="en-US" dirty="0" smtClean="0"/>
              <a:t>Who will inherit her property???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5867400"/>
            <a:ext cx="8657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DO YOU THINK ABOUT THE DISTRIBUTION?</a:t>
            </a:r>
            <a:endParaRPr lang="en-US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</a:t>
            </a:r>
            <a:r>
              <a:rPr lang="en-US" dirty="0" smtClean="0"/>
              <a:t>mily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Legally, the word family is used to describe many relationships; </a:t>
            </a:r>
          </a:p>
          <a:p>
            <a:pPr lvl="1"/>
            <a:r>
              <a:rPr lang="en-US" dirty="0" smtClean="0"/>
              <a:t>parents and children; </a:t>
            </a:r>
          </a:p>
          <a:p>
            <a:pPr lvl="1"/>
            <a:r>
              <a:rPr lang="en-US" dirty="0" smtClean="0"/>
              <a:t>people related by blood, </a:t>
            </a:r>
          </a:p>
          <a:p>
            <a:pPr lvl="1"/>
            <a:r>
              <a:rPr lang="en-US" dirty="0" smtClean="0"/>
              <a:t>marriage, </a:t>
            </a:r>
          </a:p>
          <a:p>
            <a:pPr lvl="1"/>
            <a:r>
              <a:rPr lang="en-US" dirty="0" smtClean="0"/>
              <a:t>or adoption;</a:t>
            </a:r>
          </a:p>
          <a:p>
            <a:pPr lvl="1"/>
            <a:r>
              <a:rPr lang="en-US" dirty="0" smtClean="0"/>
              <a:t>or a group of unrelated people living together in a single household, sharing living space and housekeeping</a:t>
            </a:r>
          </a:p>
          <a:p>
            <a:r>
              <a:rPr lang="en-US" dirty="0" smtClean="0"/>
              <a:t>The word “family” does not have a precise meaning.</a:t>
            </a: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0" y="1295400"/>
          <a:ext cx="62484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/>
          <p:nvPr/>
        </p:nvGraphicFramePr>
        <p:xfrm>
          <a:off x="4267200" y="1676400"/>
          <a:ext cx="48768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Rate of divorce has increased, blended families are increasingly common</a:t>
            </a:r>
          </a:p>
          <a:p>
            <a:r>
              <a:rPr lang="en-US" dirty="0" smtClean="0"/>
              <a:t>Divorce rates in states vary</a:t>
            </a:r>
          </a:p>
          <a:p>
            <a:r>
              <a:rPr lang="en-US" dirty="0" smtClean="0"/>
              <a:t>It isn’t entirely true that ½ marriages fail</a:t>
            </a:r>
          </a:p>
          <a:p>
            <a:r>
              <a:rPr lang="en-US" dirty="0" smtClean="0"/>
              <a:t>Some years (e.g. 1981), 2 million out of 4 million do fail, but the latest divorce rate for a whole year [2004] is 38%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>
            <a:hlinkClick r:id="rId2"/>
          </p:cNvPr>
          <p:cNvSpPr/>
          <p:nvPr/>
        </p:nvSpPr>
        <p:spPr>
          <a:xfrm>
            <a:off x="2514600" y="5638800"/>
            <a:ext cx="541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State Divorce Rate Chart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30.2</a:t>
            </a:r>
            <a:endParaRPr lang="en-US" dirty="0"/>
          </a:p>
        </p:txBody>
      </p:sp>
      <p:pic>
        <p:nvPicPr>
          <p:cNvPr id="4" name="Content Placeholder 3" descr="00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877196" y="533400"/>
            <a:ext cx="4495404" cy="5805840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52400" y="1752600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For each photo, answer the following…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/>
            </a:pPr>
            <a:endParaRPr lang="en-US" dirty="0" smtClean="0">
              <a:solidFill>
                <a:schemeClr val="tx2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/>
            </a:pPr>
            <a:endParaRPr lang="en-US" dirty="0" smtClean="0">
              <a:solidFill>
                <a:schemeClr val="tx2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lang="en-US" sz="2000" dirty="0" smtClean="0">
                <a:solidFill>
                  <a:schemeClr val="tx2"/>
                </a:solidFill>
              </a:rPr>
              <a:t>Is this a family? Why or why not?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lang="en-US" sz="2000" dirty="0" smtClean="0">
                <a:solidFill>
                  <a:schemeClr val="tx2"/>
                </a:solidFill>
              </a:rPr>
              <a:t>Is this living arrangement common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en-US" sz="2000" dirty="0" smtClean="0">
                <a:solidFill>
                  <a:schemeClr val="tx2"/>
                </a:solidFill>
              </a:rPr>
              <a:t>w</a:t>
            </a:r>
            <a:r>
              <a:rPr lang="en-US" sz="2000" dirty="0" smtClean="0">
                <a:solidFill>
                  <a:schemeClr val="tx2"/>
                </a:solidFill>
              </a:rPr>
              <a:t>here you live?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How does the law affect this living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en-US" sz="2000" dirty="0" smtClean="0">
                <a:solidFill>
                  <a:schemeClr val="tx2"/>
                </a:solidFill>
              </a:rPr>
              <a:t>arrangement 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tx2"/>
                </a:solidFill>
              </a:rPr>
              <a:t>What are the characteristics of a family? How 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sz="2000" dirty="0" smtClean="0">
                <a:solidFill>
                  <a:schemeClr val="tx2"/>
                </a:solidFill>
              </a:rPr>
              <a:t>would </a:t>
            </a:r>
            <a:r>
              <a:rPr lang="en-US" sz="2000" dirty="0" smtClean="0">
                <a:solidFill>
                  <a:schemeClr val="tx2"/>
                </a:solidFill>
              </a:rPr>
              <a:t>you answer differently depending on </a:t>
            </a:r>
            <a:r>
              <a:rPr lang="en-US" sz="2000" dirty="0" smtClean="0">
                <a:solidFill>
                  <a:schemeClr val="tx2"/>
                </a:solidFill>
              </a:rPr>
              <a:t>whether </a:t>
            </a:r>
            <a:r>
              <a:rPr lang="en-US" sz="2000" dirty="0" smtClean="0">
                <a:solidFill>
                  <a:schemeClr val="tx2"/>
                </a:solidFill>
              </a:rPr>
              <a:t>they have children?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tx2"/>
                </a:solidFill>
              </a:rPr>
              <a:t>Do you believe there is such a thing as an “ideal family? </a:t>
            </a:r>
            <a:r>
              <a:rPr lang="en-US" sz="2000" dirty="0" smtClean="0">
                <a:solidFill>
                  <a:schemeClr val="tx2"/>
                </a:solidFill>
              </a:rPr>
              <a:t>Who </a:t>
            </a:r>
            <a:r>
              <a:rPr lang="en-US" sz="2000" dirty="0" smtClean="0">
                <a:solidFill>
                  <a:schemeClr val="tx2"/>
                </a:solidFill>
              </a:rPr>
              <a:t>would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sz="2000" dirty="0" smtClean="0">
                <a:solidFill>
                  <a:schemeClr val="tx2"/>
                </a:solidFill>
              </a:rPr>
              <a:t> be </a:t>
            </a:r>
            <a:r>
              <a:rPr lang="en-US" sz="2000" dirty="0" smtClean="0">
                <a:solidFill>
                  <a:schemeClr val="tx2"/>
                </a:solidFill>
              </a:rPr>
              <a:t>part of such a family?  </a:t>
            </a:r>
            <a:r>
              <a:rPr lang="en-US" sz="2000" dirty="0" smtClean="0">
                <a:solidFill>
                  <a:schemeClr val="tx2"/>
                </a:solidFill>
              </a:rPr>
              <a:t>Is this a common arrangement?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159</TotalTime>
  <Words>637</Words>
  <Application>Microsoft Office PowerPoint</Application>
  <PresentationFormat>On-screen Show (4:3)</PresentationFormat>
  <Paragraphs>76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Trek</vt:lpstr>
      <vt:lpstr>Law  and the  American Family</vt:lpstr>
      <vt:lpstr>Law from birth to death</vt:lpstr>
      <vt:lpstr>Responsibilities of parents</vt:lpstr>
      <vt:lpstr>A will</vt:lpstr>
      <vt:lpstr>PROBLEM 30.1</vt:lpstr>
      <vt:lpstr>Family </vt:lpstr>
      <vt:lpstr>Family</vt:lpstr>
      <vt:lpstr>Family</vt:lpstr>
      <vt:lpstr>Problem 30.2</vt:lpstr>
      <vt:lpstr>Changes in American families</vt:lpstr>
      <vt:lpstr>Unmarried couples</vt:lpstr>
      <vt:lpstr>Family law…</vt:lpstr>
      <vt:lpstr>GAYS</vt:lpstr>
    </vt:vector>
  </TitlesOfParts>
  <Company>Sony Electronics,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Law  and the  American Family</dc:title>
  <dc:creator>Mr. Brendlinger</dc:creator>
  <cp:lastModifiedBy>Mr. Brendlinger</cp:lastModifiedBy>
  <cp:revision>24</cp:revision>
  <dcterms:created xsi:type="dcterms:W3CDTF">2007-11-13T15:02:00Z</dcterms:created>
  <dcterms:modified xsi:type="dcterms:W3CDTF">2007-11-13T19:09:10Z</dcterms:modified>
</cp:coreProperties>
</file>